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31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9" r:id="rId23"/>
    <p:sldId id="300" r:id="rId24"/>
    <p:sldId id="301"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13.12.2020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13.12.2020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13.12.2020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13.12.2020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13.12.2020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13.12.2020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İLMİ</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00B050"/>
              </a:solidFill>
            </a:endParaRPr>
          </a:p>
        </p:txBody>
      </p:sp>
      <p:sp>
        <p:nvSpPr>
          <p:cNvPr id="3" name="İçerik Yer Tutucusu 2"/>
          <p:cNvSpPr>
            <a:spLocks noGrp="1"/>
          </p:cNvSpPr>
          <p:nvPr>
            <p:ph idx="1"/>
          </p:nvPr>
        </p:nvSpPr>
        <p:spPr/>
        <p:txBody>
          <a:bodyPr>
            <a:normAutofit fontScale="92500" lnSpcReduction="10000"/>
          </a:bodyPr>
          <a:lstStyle/>
          <a:p>
            <a:pPr>
              <a:lnSpc>
                <a:spcPct val="120000"/>
              </a:lnSpc>
            </a:pPr>
            <a:r>
              <a:rPr lang="tr-TR" dirty="0"/>
              <a:t>Bu sebeple fetva kitaplarının da temel dinî bilgilerin yaygınlaşması ve fertlerin bu konudaki amelî ihtiyacının giderilmesinde etkin bir rolü olmuştur. Dolayısıyla bu zengin tedvin faaliyeti içinde bütün Müslümanlar için kaçınılmaz olan asgari ortak bilgilerin, ayrıca her Müslümanın kendi durumuna göre bilmesi gereken temel dinî bilgilerin özlü bir şekilde ve belli bir mezhep geleneğine bağlı kalınarak yazıldığı kitaplar ile fetva kitapları İslam toplumundaki ilmihal geleneğinin ilk nüvelerini teşkil </a:t>
            </a:r>
            <a:r>
              <a:rPr lang="tr-TR" dirty="0" smtClean="0"/>
              <a:t>ederler.</a:t>
            </a:r>
          </a:p>
          <a:p>
            <a:pPr>
              <a:lnSpc>
                <a:spcPct val="120000"/>
              </a:lnSpc>
            </a:pPr>
            <a:r>
              <a:rPr lang="tr-TR" dirty="0" smtClean="0"/>
              <a:t>İlmihal </a:t>
            </a:r>
            <a:r>
              <a:rPr lang="tr-TR" dirty="0"/>
              <a:t>bilgileri arasında İslam toplumunun dinî hatta günlük hayata ilişkin tecrübe birikimi ve geleneği de ana hatlarıyla </a:t>
            </a:r>
            <a:r>
              <a:rPr lang="tr-TR" dirty="0" smtClean="0"/>
              <a:t>mevcuttur.</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Böylece dinî eğitim için başlangıç, dinî hayat açısından ortak payda değerindeki ilmihal bilgileri, fertler için de kaçınılmaz pratik bir ihtiyacı karşılamıştır. Çünkü dinî hükümleri aslî kaynağı olan </a:t>
            </a:r>
            <a:r>
              <a:rPr lang="tr-TR" dirty="0" err="1"/>
              <a:t>şer‘î</a:t>
            </a:r>
            <a:r>
              <a:rPr lang="tr-TR" dirty="0"/>
              <a:t> delillerden elde etme ve elde edilen bilgiler ile günlük hayatın ihtiyaç ve problemleri arasında bağ kurma ciddi bir ilmî çabayı, bilgiyi ve uzmanlığı gerektirdiğinden her bir Müslümandan böyle bir çabayı beklemeye imkân bulunmadığı gibi buna ihtiyaç da yoktur. </a:t>
            </a:r>
            <a:endParaRPr lang="tr-TR" dirty="0"/>
          </a:p>
        </p:txBody>
      </p:sp>
    </p:spTree>
    <p:extLst>
      <p:ext uri="{BB962C8B-B14F-4D97-AF65-F5344CB8AC3E}">
        <p14:creationId xmlns:p14="http://schemas.microsoft.com/office/powerpoint/2010/main" val="296576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İlmihal bilgilerinin başında inanç, ahlak ve ibadet esasları ile hemen herkesin günlük hayatta karşılaştığı meselelere ilişkin temel hükümler gelir. İlmihal kitaplarının özünü oluşturan fetva kitaplarında fıkhın genel bir özeti ve sıkça karşılaşılan fıkhî meselelerin çözüm örnekleri </a:t>
            </a:r>
            <a:r>
              <a:rPr lang="tr-TR" dirty="0" smtClean="0"/>
              <a:t>verilmiştir.</a:t>
            </a:r>
            <a:endParaRPr lang="tr-TR" dirty="0"/>
          </a:p>
        </p:txBody>
      </p:sp>
    </p:spTree>
    <p:extLst>
      <p:ext uri="{BB962C8B-B14F-4D97-AF65-F5344CB8AC3E}">
        <p14:creationId xmlns:p14="http://schemas.microsoft.com/office/powerpoint/2010/main" val="169250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dirty="0">
              <a:solidFill>
                <a:srgbClr val="00B050"/>
              </a:solidFill>
            </a:endParaRPr>
          </a:p>
        </p:txBody>
      </p:sp>
      <p:sp>
        <p:nvSpPr>
          <p:cNvPr id="3" name="İçerik Yer Tutucusu 2"/>
          <p:cNvSpPr>
            <a:spLocks noGrp="1"/>
          </p:cNvSpPr>
          <p:nvPr>
            <p:ph idx="1"/>
          </p:nvPr>
        </p:nvSpPr>
        <p:spPr/>
        <p:txBody>
          <a:bodyPr>
            <a:normAutofit/>
          </a:bodyPr>
          <a:lstStyle/>
          <a:p>
            <a:pPr>
              <a:lnSpc>
                <a:spcPct val="120000"/>
              </a:lnSpc>
            </a:pPr>
            <a:r>
              <a:rPr lang="tr-TR" dirty="0"/>
              <a:t>Geniş ilmihal kitaplarında ise inanç, ahlak, ibadet ve helal-haram yanı sıra peygamberler tarihi, Hz. Muhammed’in hayatı ve örnek ahlakı (siyer) ile aile fıkhı/hukuku (</a:t>
            </a:r>
            <a:r>
              <a:rPr lang="tr-TR" dirty="0" err="1"/>
              <a:t>münâkehât</a:t>
            </a:r>
            <a:r>
              <a:rPr lang="tr-TR" dirty="0"/>
              <a:t>) bölümleri de yer alır. Çünkü bu konular da hem her Müslümanın öncelikle bilmesi gereken bilgileri, hem de ferdî hayatında devamlı yüz yüze kaldığı problemlerin cevaplarını içermektedir. Aşağıdaki kısımlarda İlmihallerde yer alan inanç, ibadet, helal ve haramlar konuları işlenmiştir. </a:t>
            </a:r>
            <a:endParaRPr lang="tr-TR" dirty="0"/>
          </a:p>
        </p:txBody>
      </p:sp>
    </p:spTree>
    <p:extLst>
      <p:ext uri="{BB962C8B-B14F-4D97-AF65-F5344CB8AC3E}">
        <p14:creationId xmlns:p14="http://schemas.microsoft.com/office/powerpoint/2010/main" val="406414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İman inanılacak meseleler açısından </a:t>
            </a:r>
            <a:r>
              <a:rPr lang="tr-TR" b="1" dirty="0">
                <a:solidFill>
                  <a:srgbClr val="00B050"/>
                </a:solidFill>
              </a:rPr>
              <a:t>icmâli</a:t>
            </a:r>
            <a:r>
              <a:rPr lang="tr-TR" dirty="0"/>
              <a:t> ve </a:t>
            </a:r>
            <a:r>
              <a:rPr lang="tr-TR" b="1" dirty="0" err="1">
                <a:solidFill>
                  <a:srgbClr val="00B050"/>
                </a:solidFill>
              </a:rPr>
              <a:t>tafsilî</a:t>
            </a:r>
            <a:r>
              <a:rPr lang="tr-TR" dirty="0"/>
              <a:t> olmak üzere ikiye </a:t>
            </a:r>
            <a:r>
              <a:rPr lang="tr-TR" dirty="0" smtClean="0"/>
              <a:t>ayrılmaktadır.</a:t>
            </a:r>
            <a:endParaRPr lang="tr-TR" dirty="0"/>
          </a:p>
        </p:txBody>
      </p:sp>
    </p:spTree>
    <p:extLst>
      <p:ext uri="{BB962C8B-B14F-4D97-AF65-F5344CB8AC3E}">
        <p14:creationId xmlns:p14="http://schemas.microsoft.com/office/powerpoint/2010/main" val="368170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İcmâlî</a:t>
            </a:r>
            <a:r>
              <a:rPr lang="tr-TR" b="1" dirty="0">
                <a:solidFill>
                  <a:srgbClr val="C00000"/>
                </a:solidFill>
              </a:rPr>
              <a:t> </a:t>
            </a:r>
            <a:r>
              <a:rPr lang="tr-TR" b="1" dirty="0" smtClean="0">
                <a:solidFill>
                  <a:srgbClr val="C00000"/>
                </a:solidFill>
              </a:rPr>
              <a:t>ve </a:t>
            </a:r>
            <a:r>
              <a:rPr lang="tr-TR" b="1" dirty="0" err="1" smtClean="0">
                <a:solidFill>
                  <a:srgbClr val="C00000"/>
                </a:solidFill>
              </a:rPr>
              <a:t>Tafsîlî</a:t>
            </a:r>
            <a:r>
              <a:rPr lang="tr-TR" b="1" dirty="0" smtClean="0">
                <a:solidFill>
                  <a:srgbClr val="C00000"/>
                </a:solidFill>
              </a:rPr>
              <a:t>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b="1" dirty="0" err="1" smtClean="0">
                <a:solidFill>
                  <a:srgbClr val="00B050"/>
                </a:solidFill>
              </a:rPr>
              <a:t>İcmâlî</a:t>
            </a:r>
            <a:r>
              <a:rPr lang="tr-TR" b="1" dirty="0" smtClean="0">
                <a:solidFill>
                  <a:srgbClr val="00B050"/>
                </a:solidFill>
              </a:rPr>
              <a:t> İman: </a:t>
            </a:r>
            <a:r>
              <a:rPr lang="tr-TR" dirty="0" smtClean="0"/>
              <a:t>İmanın </a:t>
            </a:r>
            <a:r>
              <a:rPr lang="tr-TR" dirty="0"/>
              <a:t>ilk derecesi olan ve inanılacak şeylere toptan inanmak </a:t>
            </a:r>
            <a:r>
              <a:rPr lang="tr-TR" dirty="0" smtClean="0"/>
              <a:t>demektir</a:t>
            </a:r>
            <a:r>
              <a:rPr lang="tr-TR" dirty="0"/>
              <a:t>. İmanın en özlü şekli olan icmâli iman tevhit ve şehadet kelimeleriyle özetlenebilir. Tevhit; Allah’tan başka hiçbir ilah yoktur, Hz. Muhammed O’nun elçisidir, (Lâ ilâhe </a:t>
            </a:r>
            <a:r>
              <a:rPr lang="tr-TR" dirty="0" err="1"/>
              <a:t>illâllâh</a:t>
            </a:r>
            <a:r>
              <a:rPr lang="tr-TR" dirty="0"/>
              <a:t> </a:t>
            </a:r>
            <a:r>
              <a:rPr lang="tr-TR" dirty="0" err="1"/>
              <a:t>Muhammedün</a:t>
            </a:r>
            <a:r>
              <a:rPr lang="tr-TR" dirty="0"/>
              <a:t> </a:t>
            </a:r>
            <a:r>
              <a:rPr lang="tr-TR" dirty="0" err="1"/>
              <a:t>Rasûlullah</a:t>
            </a:r>
            <a:r>
              <a:rPr lang="tr-TR" dirty="0"/>
              <a:t>) </a:t>
            </a:r>
            <a:r>
              <a:rPr lang="tr-TR" dirty="0" smtClean="0"/>
              <a:t>cümlesidir.</a:t>
            </a:r>
          </a:p>
          <a:p>
            <a:pPr>
              <a:lnSpc>
                <a:spcPct val="120000"/>
              </a:lnSpc>
            </a:pPr>
            <a:r>
              <a:rPr lang="tr-TR" dirty="0" smtClean="0"/>
              <a:t>Şehadet </a:t>
            </a:r>
            <a:r>
              <a:rPr lang="tr-TR" dirty="0"/>
              <a:t>ise, ben şehadet ederim ki Allah’tan başka ilah yoktur ve Hz. Muhammed O’nun kulu ve elçisidir, (</a:t>
            </a:r>
            <a:r>
              <a:rPr lang="tr-TR" dirty="0" err="1"/>
              <a:t>Eşhedü</a:t>
            </a:r>
            <a:r>
              <a:rPr lang="tr-TR" dirty="0"/>
              <a:t> </a:t>
            </a:r>
            <a:r>
              <a:rPr lang="tr-TR" dirty="0" err="1"/>
              <a:t>enlâ</a:t>
            </a:r>
            <a:r>
              <a:rPr lang="tr-TR" dirty="0"/>
              <a:t> ilâhe illallah ve </a:t>
            </a:r>
            <a:r>
              <a:rPr lang="tr-TR" dirty="0" err="1"/>
              <a:t>eşhedü</a:t>
            </a:r>
            <a:r>
              <a:rPr lang="tr-TR" dirty="0"/>
              <a:t> </a:t>
            </a:r>
            <a:r>
              <a:rPr lang="tr-TR" dirty="0" err="1"/>
              <a:t>enne</a:t>
            </a:r>
            <a:r>
              <a:rPr lang="tr-TR" dirty="0"/>
              <a:t> </a:t>
            </a:r>
            <a:r>
              <a:rPr lang="tr-TR" dirty="0" err="1"/>
              <a:t>muhammeden</a:t>
            </a:r>
            <a:r>
              <a:rPr lang="tr-TR" dirty="0"/>
              <a:t> </a:t>
            </a:r>
            <a:r>
              <a:rPr lang="tr-TR" dirty="0" err="1"/>
              <a:t>abdühû</a:t>
            </a:r>
            <a:r>
              <a:rPr lang="tr-TR" dirty="0"/>
              <a:t> ve </a:t>
            </a:r>
            <a:r>
              <a:rPr lang="tr-TR" dirty="0" err="1"/>
              <a:t>resûlüh</a:t>
            </a:r>
            <a:r>
              <a:rPr lang="tr-TR" dirty="0"/>
              <a:t>). </a:t>
            </a:r>
            <a:endParaRPr lang="tr-TR" dirty="0"/>
          </a:p>
        </p:txBody>
      </p:sp>
    </p:spTree>
    <p:extLst>
      <p:ext uri="{BB962C8B-B14F-4D97-AF65-F5344CB8AC3E}">
        <p14:creationId xmlns:p14="http://schemas.microsoft.com/office/powerpoint/2010/main" val="5414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İcmâlî</a:t>
            </a:r>
            <a:r>
              <a:rPr lang="tr-TR" b="1" dirty="0">
                <a:solidFill>
                  <a:srgbClr val="C00000"/>
                </a:solidFill>
              </a:rPr>
              <a:t>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İslam’ın en temelde istediği inanç budur. Allah’ı tek yaratıcı olarak kabul eden ve Hz. Muhammed’in O’nun peygamberi olarak tanıyan, tasdik eden kişi İslam dininin özünü kabul etmiş demektir. Bununla birlikte Hz. Peygamber’in getirdiği dini de toptan kabul etmiş olmaktadır. Çünkü Hz. Peygamber’e inanmak getirdiklerini de inanmayı gerektirmektedir. İnanılan meseleler detaylı olarak zikredilmediğinden bu imana icmâli iman (toptan) denilmektedir. </a:t>
            </a:r>
            <a:endParaRPr lang="tr-TR" dirty="0"/>
          </a:p>
        </p:txBody>
      </p:sp>
    </p:spTree>
    <p:extLst>
      <p:ext uri="{BB962C8B-B14F-4D97-AF65-F5344CB8AC3E}">
        <p14:creationId xmlns:p14="http://schemas.microsoft.com/office/powerpoint/2010/main" val="419362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Tafsilî</a:t>
            </a:r>
            <a:r>
              <a:rPr lang="tr-TR" b="1" dirty="0" smtClean="0">
                <a:solidFill>
                  <a:srgbClr val="C00000"/>
                </a:solidFill>
              </a:rPr>
              <a:t>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dirty="0"/>
              <a:t>İnanılacak meselelerin hepsine açık bir şekilde detaylıca inanmaya denilmektedir. </a:t>
            </a:r>
            <a:r>
              <a:rPr lang="tr-TR" dirty="0" err="1" smtClean="0"/>
              <a:t>Tafsilî</a:t>
            </a:r>
            <a:r>
              <a:rPr lang="tr-TR" dirty="0" smtClean="0"/>
              <a:t> </a:t>
            </a:r>
            <a:r>
              <a:rPr lang="tr-TR" dirty="0"/>
              <a:t>imanda ilk derece de Allah’a ve Peygamberlerine imandan sonra ahirete iman gelmektedir. İkinci derece de ise amentü olarak ifade edilen prensipler yer almaktadır. Bunlar; Allah’a, meleklerine, kitaplarına, peygamberlerine, ahiret gününe, kaza ve kadere ayrı ayrı inanmaktır. </a:t>
            </a:r>
            <a:endParaRPr lang="tr-TR" dirty="0" smtClean="0"/>
          </a:p>
        </p:txBody>
      </p:sp>
    </p:spTree>
    <p:extLst>
      <p:ext uri="{BB962C8B-B14F-4D97-AF65-F5344CB8AC3E}">
        <p14:creationId xmlns:p14="http://schemas.microsoft.com/office/powerpoint/2010/main" val="193055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Tafsilî</a:t>
            </a:r>
            <a:r>
              <a:rPr lang="tr-TR" b="1" dirty="0" smtClean="0">
                <a:solidFill>
                  <a:srgbClr val="C00000"/>
                </a:solidFill>
              </a:rPr>
              <a:t>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40000"/>
              </a:lnSpc>
            </a:pPr>
            <a:r>
              <a:rPr lang="tr-TR" dirty="0"/>
              <a:t>Son derecesi ise manası muhkem olan ayetler ve </a:t>
            </a:r>
            <a:r>
              <a:rPr lang="tr-TR" dirty="0" err="1"/>
              <a:t>mütevâtir</a:t>
            </a:r>
            <a:r>
              <a:rPr lang="tr-TR" dirty="0"/>
              <a:t> hadislerle sabit olan hususların hepsine bütün ayrıntıları ile inanmaktadır. Bu durumda helallerin ve haramların hepsinin öğrenilmesi söz konusudur. </a:t>
            </a:r>
            <a:r>
              <a:rPr lang="tr-TR" dirty="0" err="1"/>
              <a:t>Tafsîlî</a:t>
            </a:r>
            <a:r>
              <a:rPr lang="tr-TR" dirty="0"/>
              <a:t> iman ile itikat olgunlaşmakta ve sağlam temeller üzerine yerleşmiş olmaktadır. Dolayısıyla </a:t>
            </a:r>
            <a:r>
              <a:rPr lang="tr-TR" dirty="0" err="1"/>
              <a:t>tafsîlî</a:t>
            </a:r>
            <a:r>
              <a:rPr lang="tr-TR" dirty="0"/>
              <a:t> iman bütün inanç, ibadet, </a:t>
            </a:r>
            <a:r>
              <a:rPr lang="tr-TR" dirty="0" err="1"/>
              <a:t>muâmelât</a:t>
            </a:r>
            <a:r>
              <a:rPr lang="tr-TR" dirty="0"/>
              <a:t> ve ahlâk hükümlerini tasdik edip inanmayı içermektedir. </a:t>
            </a:r>
          </a:p>
        </p:txBody>
      </p:sp>
    </p:spTree>
    <p:extLst>
      <p:ext uri="{BB962C8B-B14F-4D97-AF65-F5344CB8AC3E}">
        <p14:creationId xmlns:p14="http://schemas.microsoft.com/office/powerpoint/2010/main" val="138576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Taklidî ve Tahkiki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b="1" dirty="0">
                <a:solidFill>
                  <a:srgbClr val="00B050"/>
                </a:solidFill>
              </a:rPr>
              <a:t>Taklit</a:t>
            </a:r>
            <a:r>
              <a:rPr lang="tr-TR" dirty="0"/>
              <a:t>, doğruluğunu ispat etmeden başkasının fikir ve düşüncelerini kabul etmek, başkasının hareketlerini tekrarlamak, başkasına benzemeye çalışmak </a:t>
            </a:r>
            <a:r>
              <a:rPr lang="tr-TR" dirty="0" smtClean="0"/>
              <a:t>demektir.</a:t>
            </a:r>
          </a:p>
          <a:p>
            <a:pPr>
              <a:lnSpc>
                <a:spcPct val="120000"/>
              </a:lnSpc>
            </a:pPr>
            <a:r>
              <a:rPr lang="tr-TR" dirty="0" smtClean="0"/>
              <a:t>Bir </a:t>
            </a:r>
            <a:r>
              <a:rPr lang="tr-TR" dirty="0"/>
              <a:t>delile dayalı olmaksızın sadece çevreden gördüğü kadarı ile meydana gelen ve inandığı esasların doğruluk derecesini ve hakikatini araştırmadan kabul edilen imana </a:t>
            </a:r>
            <a:r>
              <a:rPr lang="tr-TR" b="1" dirty="0" smtClean="0">
                <a:solidFill>
                  <a:srgbClr val="00B050"/>
                </a:solidFill>
              </a:rPr>
              <a:t>taklidî </a:t>
            </a:r>
            <a:r>
              <a:rPr lang="tr-TR" b="1" dirty="0">
                <a:solidFill>
                  <a:srgbClr val="00B050"/>
                </a:solidFill>
              </a:rPr>
              <a:t>iman </a:t>
            </a:r>
            <a:r>
              <a:rPr lang="tr-TR" dirty="0"/>
              <a:t>denilmektedir</a:t>
            </a:r>
            <a:r>
              <a:rPr lang="tr-TR" dirty="0" smtClean="0"/>
              <a:t>.</a:t>
            </a:r>
            <a:endParaRPr lang="tr-TR" b="1" dirty="0" smtClean="0">
              <a:solidFill>
                <a:srgbClr val="00B050"/>
              </a:solidFill>
            </a:endParaRPr>
          </a:p>
        </p:txBody>
      </p:sp>
    </p:spTree>
    <p:extLst>
      <p:ext uri="{BB962C8B-B14F-4D97-AF65-F5344CB8AC3E}">
        <p14:creationId xmlns:p14="http://schemas.microsoft.com/office/powerpoint/2010/main" val="338712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2123658"/>
          </a:xfrm>
          <a:prstGeom prst="rect">
            <a:avLst/>
          </a:prstGeom>
          <a:noFill/>
        </p:spPr>
        <p:txBody>
          <a:bodyPr wrap="square" rtlCol="0">
            <a:spAutoFit/>
          </a:bodyPr>
          <a:lstStyle/>
          <a:p>
            <a:r>
              <a:rPr lang="tr-TR" sz="4400" b="1" smtClean="0">
                <a:latin typeface="Adobe Caslon Pro" panose="0205050205050A020403" pitchFamily="18" charset="-94"/>
                <a:ea typeface="Adobe Myungjo Std M" panose="02020600000000000000" pitchFamily="18" charset="-128"/>
              </a:rPr>
              <a:t>BÖLÜM </a:t>
            </a:r>
            <a:r>
              <a:rPr lang="tr-TR" sz="4400" b="1" smtClean="0">
                <a:latin typeface="Adobe Caslon Pro" panose="0205050205050A020403" pitchFamily="18" charset="-94"/>
                <a:ea typeface="Adobe Myungjo Std M" panose="02020600000000000000" pitchFamily="18" charset="-128"/>
              </a:rPr>
              <a:t>3:</a:t>
            </a:r>
            <a:endParaRPr lang="tr-TR" sz="4400" b="1" dirty="0" smtClean="0">
              <a:latin typeface="Adobe Caslon Pro" panose="0205050205050A020403" pitchFamily="18" charset="-94"/>
              <a:ea typeface="Adobe Myungjo Std M" panose="02020600000000000000" pitchFamily="18" charset="-128"/>
            </a:endParaRPr>
          </a:p>
          <a:p>
            <a:r>
              <a:rPr lang="tr-TR" sz="4400" b="1" dirty="0" smtClean="0">
                <a:solidFill>
                  <a:srgbClr val="C00000"/>
                </a:solidFill>
                <a:latin typeface="Adobe Caslon Pro" panose="0205050205050A020403" pitchFamily="18" charset="-94"/>
                <a:ea typeface="Adobe Myungjo Std M" panose="02020600000000000000" pitchFamily="18" charset="-128"/>
              </a:rPr>
              <a:t>İMAN VE İMAN ESASLARI</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Taklidî </a:t>
            </a:r>
            <a:r>
              <a:rPr lang="tr-TR" b="1" dirty="0">
                <a:solidFill>
                  <a:srgbClr val="C00000"/>
                </a:solidFill>
              </a:rPr>
              <a:t>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20000"/>
              </a:lnSpc>
            </a:pPr>
            <a:r>
              <a:rPr lang="tr-TR" dirty="0"/>
              <a:t> Bu iman türü çoğu âlime göre geçerli olmakla birlikte kişi imanını akli ve nakli deliller ile güçlendirmekle sorumludur. </a:t>
            </a:r>
            <a:r>
              <a:rPr lang="tr-TR" dirty="0" err="1"/>
              <a:t>Taklîdî</a:t>
            </a:r>
            <a:r>
              <a:rPr lang="tr-TR" dirty="0"/>
              <a:t> iman sağlam delillerle temellendirilmediği için sarsıntıya uğrayabilir. Ancak deliller şüphe ve itirazlara karşı imanı korumaktadır.</a:t>
            </a:r>
            <a:endParaRPr lang="tr-TR" b="1" dirty="0">
              <a:solidFill>
                <a:srgbClr val="00B050"/>
              </a:solidFill>
            </a:endParaRPr>
          </a:p>
        </p:txBody>
      </p:sp>
    </p:spTree>
    <p:extLst>
      <p:ext uri="{BB962C8B-B14F-4D97-AF65-F5344CB8AC3E}">
        <p14:creationId xmlns:p14="http://schemas.microsoft.com/office/powerpoint/2010/main" val="329454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Tahkiki İman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b="1" dirty="0">
                <a:solidFill>
                  <a:srgbClr val="00B050"/>
                </a:solidFill>
              </a:rPr>
              <a:t>Tahkik</a:t>
            </a:r>
            <a:r>
              <a:rPr lang="tr-TR" dirty="0"/>
              <a:t> ise, bir hususun doğruluğunu araştırmak, hakikate ulaşmak için çaba göstermek demektir. Yani delillere, bilgiye ve araştırmaya dayalı imana ise </a:t>
            </a:r>
            <a:r>
              <a:rPr lang="tr-TR" b="1" dirty="0">
                <a:solidFill>
                  <a:srgbClr val="00B050"/>
                </a:solidFill>
              </a:rPr>
              <a:t>tahkiki iman </a:t>
            </a:r>
            <a:r>
              <a:rPr lang="tr-TR" dirty="0" smtClean="0"/>
              <a:t>denilmektedir.</a:t>
            </a:r>
          </a:p>
          <a:p>
            <a:pPr>
              <a:lnSpc>
                <a:spcPct val="130000"/>
              </a:lnSpc>
            </a:pPr>
            <a:r>
              <a:rPr lang="tr-TR" dirty="0" smtClean="0"/>
              <a:t>İslam </a:t>
            </a:r>
            <a:r>
              <a:rPr lang="tr-TR" dirty="0"/>
              <a:t>insandan </a:t>
            </a:r>
            <a:r>
              <a:rPr lang="tr-TR" dirty="0" smtClean="0"/>
              <a:t>tahkiki </a:t>
            </a:r>
            <a:r>
              <a:rPr lang="tr-TR" dirty="0"/>
              <a:t>imana sahip olmasını, neye niçin ve nasıl inandığının bilincinde olmasını beklemektedir.</a:t>
            </a:r>
            <a:endParaRPr lang="tr-TR" dirty="0" smtClean="0"/>
          </a:p>
        </p:txBody>
      </p:sp>
    </p:spTree>
    <p:extLst>
      <p:ext uri="{BB962C8B-B14F-4D97-AF65-F5344CB8AC3E}">
        <p14:creationId xmlns:p14="http://schemas.microsoft.com/office/powerpoint/2010/main" val="328311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Tasdik ve İnkar Bakımından İnsanlar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pPr>
            <a:r>
              <a:rPr lang="tr-TR" dirty="0"/>
              <a:t>İnsanlar iman ve inkâr bakımından üç kısımda incelenir. Bunları şu şekilde </a:t>
            </a:r>
            <a:r>
              <a:rPr lang="tr-TR" dirty="0" smtClean="0"/>
              <a:t>sıralayabiliriz;</a:t>
            </a:r>
          </a:p>
          <a:p>
            <a:pPr>
              <a:lnSpc>
                <a:spcPct val="150000"/>
              </a:lnSpc>
            </a:pPr>
            <a:r>
              <a:rPr lang="tr-TR" b="1" dirty="0" smtClean="0">
                <a:solidFill>
                  <a:srgbClr val="00B050"/>
                </a:solidFill>
              </a:rPr>
              <a:t>a</a:t>
            </a:r>
            <a:r>
              <a:rPr lang="tr-TR" b="1" dirty="0">
                <a:solidFill>
                  <a:srgbClr val="00B050"/>
                </a:solidFill>
              </a:rPr>
              <a:t>) Mümin: </a:t>
            </a:r>
            <a:r>
              <a:rPr lang="tr-TR" dirty="0"/>
              <a:t>Allah’a ve peygamberine inanan, Hz. Muhammed’in haber verdiği şeyleri kabul ve tasdik eden kişidir. Müminlerin günahlarının bedelini ödedikten sonra ebedi olarak cennette kalacaklarına dair ayetler </a:t>
            </a:r>
            <a:r>
              <a:rPr lang="tr-TR" dirty="0" smtClean="0"/>
              <a:t>bulunmaktadır.</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Tasdik ve İnkar Bakımından İnsanlar</a:t>
            </a:r>
            <a:endParaRPr lang="tr-TR" b="1"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pPr>
              <a:lnSpc>
                <a:spcPct val="150000"/>
              </a:lnSpc>
            </a:pPr>
            <a:r>
              <a:rPr lang="tr-TR" b="1" dirty="0">
                <a:solidFill>
                  <a:srgbClr val="00B050"/>
                </a:solidFill>
              </a:rPr>
              <a:t>b) Kâfir: </a:t>
            </a:r>
            <a:r>
              <a:rPr lang="tr-TR" dirty="0"/>
              <a:t>İslam’ın inanç esaslarına inanmayan kişilerdir. Hz. Peygamber’in getirdiği haberlerin hepsini ya da birkaçını inkâr eden kişilerdir. Kelime manası örten anlamına gelmektedir. Hakikati örttüğü için kâfir </a:t>
            </a:r>
            <a:r>
              <a:rPr lang="tr-TR" dirty="0" smtClean="0"/>
              <a:t>denilmiştir.</a:t>
            </a:r>
          </a:p>
          <a:p>
            <a:pPr>
              <a:lnSpc>
                <a:spcPct val="150000"/>
              </a:lnSpc>
            </a:pPr>
            <a:r>
              <a:rPr lang="tr-TR" b="1" dirty="0" smtClean="0">
                <a:solidFill>
                  <a:srgbClr val="00B050"/>
                </a:solidFill>
              </a:rPr>
              <a:t>c</a:t>
            </a:r>
            <a:r>
              <a:rPr lang="tr-TR" b="1" dirty="0">
                <a:solidFill>
                  <a:srgbClr val="00B050"/>
                </a:solidFill>
              </a:rPr>
              <a:t>) Münafık: </a:t>
            </a:r>
            <a:r>
              <a:rPr lang="tr-TR" dirty="0"/>
              <a:t>Allah’ın birliğine ve Hz. Peygamber’in getirdiklerine inandıklarını söyleyen ve Müslüman olarak görünen fakat gerçekte kalben inanmayan kişilerdir. Göründükleri gibi olmayan içi ile dışı farklı olan kimselerdir.</a:t>
            </a: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Sıra sizde…</a:t>
            </a:r>
            <a:endParaRPr lang="tr-TR" b="1" dirty="0">
              <a:solidFill>
                <a:srgbClr val="00B050"/>
              </a:solidFill>
            </a:endParaRPr>
          </a:p>
        </p:txBody>
      </p:sp>
      <p:sp>
        <p:nvSpPr>
          <p:cNvPr id="3" name="İçerik Yer Tutucusu 2"/>
          <p:cNvSpPr>
            <a:spLocks noGrp="1"/>
          </p:cNvSpPr>
          <p:nvPr>
            <p:ph idx="1"/>
          </p:nvPr>
        </p:nvSpPr>
        <p:spPr/>
        <p:txBody>
          <a:bodyPr>
            <a:normAutofit fontScale="70000" lnSpcReduction="20000"/>
          </a:bodyPr>
          <a:lstStyle/>
          <a:p>
            <a:pPr marL="0" indent="0">
              <a:lnSpc>
                <a:spcPct val="130000"/>
              </a:lnSpc>
              <a:buNone/>
            </a:pPr>
            <a:r>
              <a:rPr lang="tr-TR" b="1" dirty="0" smtClean="0">
                <a:solidFill>
                  <a:srgbClr val="00B050"/>
                </a:solidFill>
              </a:rPr>
              <a:t>1. Soru</a:t>
            </a:r>
          </a:p>
          <a:p>
            <a:pPr marL="0" indent="0">
              <a:lnSpc>
                <a:spcPct val="130000"/>
              </a:lnSpc>
              <a:buNone/>
            </a:pPr>
            <a:r>
              <a:rPr lang="tr-TR" dirty="0" smtClean="0"/>
              <a:t>Hz</a:t>
            </a:r>
            <a:r>
              <a:rPr lang="tr-TR" dirty="0"/>
              <a:t>. Yakup vefat etmeden önce çocuklarını yanına toplayarak, kendisinden sonra kime kulluk edeceklerini sormuştur. Çocukları da “Senin ve ataların İbrahim, İsmail ve İshak’ın yaratıcısı olan Allah’a kulluk edeceğiz” demişlerdir. (</a:t>
            </a:r>
            <a:r>
              <a:rPr lang="tr-TR" dirty="0" smtClean="0"/>
              <a:t>Bakara suresi 133. ayet).</a:t>
            </a:r>
          </a:p>
          <a:p>
            <a:pPr>
              <a:lnSpc>
                <a:spcPct val="130000"/>
              </a:lnSpc>
            </a:pPr>
            <a:r>
              <a:rPr lang="tr-TR" b="1" dirty="0" smtClean="0"/>
              <a:t>Bu </a:t>
            </a:r>
            <a:r>
              <a:rPr lang="tr-TR" b="1" dirty="0"/>
              <a:t>ayet aşağıdaki iman türlerinden hangisi için örnek </a:t>
            </a:r>
            <a:r>
              <a:rPr lang="tr-TR" b="1" dirty="0" smtClean="0"/>
              <a:t>olabilir?</a:t>
            </a:r>
          </a:p>
          <a:p>
            <a:pPr marL="514350" indent="-514350">
              <a:lnSpc>
                <a:spcPct val="130000"/>
              </a:lnSpc>
              <a:buAutoNum type="alphaLcParenR"/>
            </a:pPr>
            <a:r>
              <a:rPr lang="tr-TR" dirty="0" smtClean="0"/>
              <a:t>Tafsili</a:t>
            </a:r>
          </a:p>
          <a:p>
            <a:pPr marL="514350" indent="-514350">
              <a:lnSpc>
                <a:spcPct val="130000"/>
              </a:lnSpc>
              <a:buAutoNum type="alphaLcParenR"/>
            </a:pPr>
            <a:r>
              <a:rPr lang="tr-TR" dirty="0" smtClean="0"/>
              <a:t>İcmali</a:t>
            </a:r>
          </a:p>
          <a:p>
            <a:pPr marL="514350" indent="-514350">
              <a:lnSpc>
                <a:spcPct val="130000"/>
              </a:lnSpc>
              <a:buAutoNum type="alphaLcParenR"/>
            </a:pPr>
            <a:r>
              <a:rPr lang="tr-TR" dirty="0" smtClean="0"/>
              <a:t>Tahkiki</a:t>
            </a:r>
          </a:p>
          <a:p>
            <a:pPr marL="514350" indent="-514350">
              <a:lnSpc>
                <a:spcPct val="130000"/>
              </a:lnSpc>
              <a:buAutoNum type="alphaLcParenR"/>
            </a:pPr>
            <a:r>
              <a:rPr lang="tr-TR" dirty="0" smtClean="0"/>
              <a:t>Taklidi</a:t>
            </a:r>
          </a:p>
          <a:p>
            <a:pPr marL="514350" indent="-514350">
              <a:lnSpc>
                <a:spcPct val="130000"/>
              </a:lnSpc>
              <a:buAutoNum type="alphaLcParenR"/>
            </a:pPr>
            <a:r>
              <a:rPr lang="tr-TR" dirty="0" err="1" smtClean="0"/>
              <a:t>Kaderî</a:t>
            </a:r>
            <a:endParaRPr lang="tr-TR" dirty="0"/>
          </a:p>
        </p:txBody>
      </p:sp>
    </p:spTree>
    <p:extLst>
      <p:ext uri="{BB962C8B-B14F-4D97-AF65-F5344CB8AC3E}">
        <p14:creationId xmlns:p14="http://schemas.microsoft.com/office/powerpoint/2010/main" val="58608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10000"/>
              </a:lnSpc>
              <a:spcBef>
                <a:spcPts val="600"/>
              </a:spcBef>
            </a:pPr>
            <a:r>
              <a:rPr lang="tr-TR" dirty="0" smtClean="0"/>
              <a:t>Bu derste; ilk olarak </a:t>
            </a:r>
            <a:r>
              <a:rPr lang="tr-TR" dirty="0" smtClean="0"/>
              <a:t>iman ve iman esasları başlığı altında İslam fıkıh literatüründeki ilmihal geleneği üzerinde duracağız</a:t>
            </a:r>
            <a:r>
              <a:rPr lang="tr-TR" dirty="0" smtClean="0"/>
              <a:t>.</a:t>
            </a:r>
          </a:p>
          <a:p>
            <a:pPr>
              <a:lnSpc>
                <a:spcPct val="110000"/>
              </a:lnSpc>
              <a:spcBef>
                <a:spcPts val="600"/>
              </a:spcBef>
            </a:pPr>
            <a:r>
              <a:rPr lang="tr-TR" dirty="0" smtClean="0"/>
              <a:t>Daha sonra</a:t>
            </a:r>
            <a:r>
              <a:rPr lang="tr-TR" dirty="0" smtClean="0"/>
              <a:t> </a:t>
            </a:r>
            <a:r>
              <a:rPr lang="tr-TR" dirty="0"/>
              <a:t>inanılacak meseleler açısından </a:t>
            </a:r>
            <a:r>
              <a:rPr lang="tr-TR" dirty="0" smtClean="0"/>
              <a:t>imanı ikiye ayıracak; bu bağlamda icmâli </a:t>
            </a:r>
            <a:r>
              <a:rPr lang="tr-TR" dirty="0"/>
              <a:t>ve </a:t>
            </a:r>
            <a:r>
              <a:rPr lang="tr-TR" dirty="0" err="1"/>
              <a:t>tafsilî</a:t>
            </a:r>
            <a:r>
              <a:rPr lang="tr-TR" dirty="0"/>
              <a:t> </a:t>
            </a:r>
            <a:r>
              <a:rPr lang="tr-TR" dirty="0" smtClean="0"/>
              <a:t>iman başlıklarını açıklayacağız.</a:t>
            </a:r>
          </a:p>
          <a:p>
            <a:pPr>
              <a:lnSpc>
                <a:spcPct val="110000"/>
              </a:lnSpc>
              <a:spcBef>
                <a:spcPts val="600"/>
              </a:spcBef>
            </a:pPr>
            <a:r>
              <a:rPr lang="tr-TR" dirty="0" smtClean="0"/>
              <a:t>Taklidî </a:t>
            </a:r>
            <a:r>
              <a:rPr lang="tr-TR" dirty="0"/>
              <a:t>ve </a:t>
            </a:r>
            <a:r>
              <a:rPr lang="tr-TR" dirty="0" smtClean="0"/>
              <a:t>tahkiki iman kavramlarını inceleyerek, tasdik ve inkar bakımından insanların statüsünü değerlendireceğiz.</a:t>
            </a:r>
          </a:p>
          <a:p>
            <a:pPr>
              <a:lnSpc>
                <a:spcPct val="110000"/>
              </a:lnSpc>
              <a:spcBef>
                <a:spcPts val="600"/>
              </a:spcBef>
            </a:pPr>
            <a:r>
              <a:rPr lang="tr-TR" dirty="0" smtClean="0"/>
              <a:t>Son olarak ise örnek sorumuzu birlikte çözümleyeceğiz…</a:t>
            </a:r>
            <a:endParaRPr lang="tr-TR" dirty="0" smtClean="0"/>
          </a:p>
        </p:txBody>
      </p:sp>
    </p:spTree>
    <p:extLst>
      <p:ext uri="{BB962C8B-B14F-4D97-AF65-F5344CB8AC3E}">
        <p14:creationId xmlns:p14="http://schemas.microsoft.com/office/powerpoint/2010/main" val="165587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İman ve İman Esasları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err="1"/>
              <a:t>İlm</a:t>
            </a:r>
            <a:r>
              <a:rPr lang="tr-TR" dirty="0"/>
              <a:t> ve hâl kelimelerinden oluşmuş bir isim tamlaması olan </a:t>
            </a:r>
            <a:r>
              <a:rPr lang="tr-TR" b="1" dirty="0">
                <a:solidFill>
                  <a:srgbClr val="00B050"/>
                </a:solidFill>
              </a:rPr>
              <a:t>ilmihal</a:t>
            </a:r>
            <a:r>
              <a:rPr lang="tr-TR" dirty="0"/>
              <a:t> (</a:t>
            </a:r>
            <a:r>
              <a:rPr lang="tr-TR" i="1" dirty="0" err="1"/>
              <a:t>ilm</a:t>
            </a:r>
            <a:r>
              <a:rPr lang="tr-TR" i="1" dirty="0"/>
              <a:t>-i hâl</a:t>
            </a:r>
            <a:r>
              <a:rPr lang="tr-TR" dirty="0"/>
              <a:t>) sözlükte “durum bilgisi” </a:t>
            </a:r>
            <a:r>
              <a:rPr lang="tr-TR" dirty="0" smtClean="0"/>
              <a:t>demektir.</a:t>
            </a:r>
          </a:p>
          <a:p>
            <a:pPr>
              <a:lnSpc>
                <a:spcPct val="130000"/>
              </a:lnSpc>
            </a:pPr>
            <a:r>
              <a:rPr lang="tr-TR" dirty="0" smtClean="0"/>
              <a:t>Bütün </a:t>
            </a:r>
            <a:r>
              <a:rPr lang="tr-TR" dirty="0"/>
              <a:t>Müslümanların dinî bilgi ve uygulama bakımından ihtiyaç duyduğu, bir bakıma Müslüman olmanın ve Müslümanlığın icaplarını yerine getirmenin ön şartı durumundaki temel bilgiler ilmihal olarak </a:t>
            </a:r>
            <a:r>
              <a:rPr lang="tr-TR" dirty="0" smtClean="0"/>
              <a:t>tanımlanmıştır.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00B050"/>
              </a:solidFill>
            </a:endParaRPr>
          </a:p>
        </p:txBody>
      </p:sp>
      <p:sp>
        <p:nvSpPr>
          <p:cNvPr id="3" name="İçerik Yer Tutucusu 2"/>
          <p:cNvSpPr>
            <a:spLocks noGrp="1"/>
          </p:cNvSpPr>
          <p:nvPr>
            <p:ph idx="1"/>
          </p:nvPr>
        </p:nvSpPr>
        <p:spPr/>
        <p:txBody>
          <a:bodyPr/>
          <a:lstStyle/>
          <a:p>
            <a:r>
              <a:rPr lang="tr-TR" dirty="0"/>
              <a:t>İlmihal geleneği özetle şöyle ortaya </a:t>
            </a:r>
            <a:r>
              <a:rPr lang="tr-TR" dirty="0" smtClean="0"/>
              <a:t>çıkmıştır.</a:t>
            </a:r>
          </a:p>
          <a:p>
            <a:r>
              <a:rPr lang="tr-TR" dirty="0" smtClean="0"/>
              <a:t>Fıkıh </a:t>
            </a:r>
            <a:r>
              <a:rPr lang="tr-TR" dirty="0"/>
              <a:t>ilminin tarihî gelişimi hatırlanırsa, ilk dönemlerdeki yoğun </a:t>
            </a:r>
            <a:r>
              <a:rPr lang="tr-TR" dirty="0" err="1"/>
              <a:t>ictihad</a:t>
            </a:r>
            <a:r>
              <a:rPr lang="tr-TR" dirty="0"/>
              <a:t> ve fetva faaliyetinin mezheplerin teşekkülü ile belirli bir sisteme oturduğu, orta dönemlerden itibaren fıkıh mezheplerinin hem toplumda fıkhî istikrar ve güveni, uygulama ve yargı birliğini sağlamada hem de fertlere ibadet ve ahvâl-i </a:t>
            </a:r>
            <a:r>
              <a:rPr lang="tr-TR" dirty="0" err="1"/>
              <a:t>şahsiyye</a:t>
            </a:r>
            <a:r>
              <a:rPr lang="tr-TR" dirty="0"/>
              <a:t> alanında rehberlik etmede önemli bir rol </a:t>
            </a:r>
            <a:r>
              <a:rPr lang="tr-TR" dirty="0" smtClean="0"/>
              <a:t>üstlendiği görülür.</a:t>
            </a:r>
            <a:endParaRPr lang="tr-TR" dirty="0"/>
          </a:p>
        </p:txBody>
      </p:sp>
    </p:spTree>
    <p:extLst>
      <p:ext uri="{BB962C8B-B14F-4D97-AF65-F5344CB8AC3E}">
        <p14:creationId xmlns:p14="http://schemas.microsoft.com/office/powerpoint/2010/main" val="101328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FF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Mezheplerin farklı bölgelere yayılıp mezhep içi </a:t>
            </a:r>
            <a:r>
              <a:rPr lang="tr-TR" dirty="0" err="1"/>
              <a:t>ictihad</a:t>
            </a:r>
            <a:r>
              <a:rPr lang="tr-TR" dirty="0"/>
              <a:t> ve fetvaların çeşitlenmesi ve zenginleşmesiyle birlikte aynı ihtiyaç tekrar hissedilmeye başlanmış, bu sebeple de mezhep içinde oluşan farklı görüşler arasında sahih ve muteber olanın belirlenmesi ve bunları esas alan metinlerin yazılmasına </a:t>
            </a:r>
            <a:r>
              <a:rPr lang="tr-TR" dirty="0" smtClean="0"/>
              <a:t>gidilmiştir.</a:t>
            </a:r>
            <a:endParaRPr lang="tr-TR" dirty="0"/>
          </a:p>
        </p:txBody>
      </p:sp>
    </p:spTree>
    <p:extLst>
      <p:ext uri="{BB962C8B-B14F-4D97-AF65-F5344CB8AC3E}">
        <p14:creationId xmlns:p14="http://schemas.microsoft.com/office/powerpoint/2010/main" val="56824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30000"/>
              </a:lnSpc>
            </a:pPr>
            <a:r>
              <a:rPr lang="tr-TR" dirty="0"/>
              <a:t>Bu dönemde mezheplerin muteber metinlerinin de kamu kesiminde ve bireysel hayatta pratik bir ihtiyacı karşıladığı söylenebilir. Bu kademede mezhep fıkhını </a:t>
            </a:r>
            <a:r>
              <a:rPr lang="tr-TR" dirty="0" err="1"/>
              <a:t>doktriner</a:t>
            </a:r>
            <a:r>
              <a:rPr lang="tr-TR" dirty="0"/>
              <a:t> olarak inceleyen hacimli eserlerin yanı sıra mezhep fıkhının ana çizgisini ortaya koyan muhtasar el kitapları da kaleme alınmış ve </a:t>
            </a:r>
            <a:r>
              <a:rPr lang="tr-TR" dirty="0" smtClean="0"/>
              <a:t>bu kitaplar belli </a:t>
            </a:r>
            <a:r>
              <a:rPr lang="tr-TR" dirty="0"/>
              <a:t>oranda rağbet </a:t>
            </a:r>
            <a:r>
              <a:rPr lang="tr-TR" dirty="0" smtClean="0"/>
              <a:t>görmüştür.</a:t>
            </a:r>
            <a:endParaRPr lang="tr-TR" dirty="0"/>
          </a:p>
        </p:txBody>
      </p:sp>
    </p:spTree>
    <p:extLst>
      <p:ext uri="{BB962C8B-B14F-4D97-AF65-F5344CB8AC3E}">
        <p14:creationId xmlns:p14="http://schemas.microsoft.com/office/powerpoint/2010/main" val="233681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00B050"/>
              </a:solidFill>
            </a:endParaRPr>
          </a:p>
        </p:txBody>
      </p:sp>
      <p:sp>
        <p:nvSpPr>
          <p:cNvPr id="3" name="İçerik Yer Tutucusu 2"/>
          <p:cNvSpPr>
            <a:spLocks noGrp="1"/>
          </p:cNvSpPr>
          <p:nvPr>
            <p:ph idx="1"/>
          </p:nvPr>
        </p:nvSpPr>
        <p:spPr/>
        <p:txBody>
          <a:bodyPr/>
          <a:lstStyle/>
          <a:p>
            <a:pPr>
              <a:lnSpc>
                <a:spcPct val="100000"/>
              </a:lnSpc>
            </a:pPr>
            <a:r>
              <a:rPr lang="tr-TR" dirty="0"/>
              <a:t>Çünkü hem ayet ve hadisler ile toplumsal hayat ve problemler arasındaki bağı kurmak, ayet ve hadisler etrafında zengin bir fıkıh kültür ve doktrini oluşturmak hem de toplumda fıkhî/hukuki istikrar ve güven ortamını, yargı ve uygulama birliğini sağlamak, Müslümanlığı öğrenmek ve yaşamak isteyenlere sade, kolay ve anlaşılabilir temel dinî bilgileri sunmak </a:t>
            </a:r>
            <a:r>
              <a:rPr lang="tr-TR" dirty="0" smtClean="0"/>
              <a:t>gerekti.</a:t>
            </a:r>
            <a:endParaRPr lang="tr-TR" dirty="0"/>
          </a:p>
        </p:txBody>
      </p:sp>
    </p:spTree>
    <p:extLst>
      <p:ext uri="{BB962C8B-B14F-4D97-AF65-F5344CB8AC3E}">
        <p14:creationId xmlns:p14="http://schemas.microsoft.com/office/powerpoint/2010/main" val="605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İman ve İman Esasları</a:t>
            </a:r>
            <a:endParaRPr lang="tr-TR" b="1" dirty="0">
              <a:solidFill>
                <a:srgbClr val="FF0000"/>
              </a:solidFill>
            </a:endParaRPr>
          </a:p>
        </p:txBody>
      </p:sp>
      <p:sp>
        <p:nvSpPr>
          <p:cNvPr id="3" name="İçerik Yer Tutucusu 2"/>
          <p:cNvSpPr>
            <a:spLocks noGrp="1"/>
          </p:cNvSpPr>
          <p:nvPr>
            <p:ph idx="1"/>
          </p:nvPr>
        </p:nvSpPr>
        <p:spPr>
          <a:xfrm>
            <a:off x="838200" y="1632156"/>
            <a:ext cx="10515600" cy="4544808"/>
          </a:xfrm>
        </p:spPr>
        <p:txBody>
          <a:bodyPr>
            <a:normAutofit/>
          </a:bodyPr>
          <a:lstStyle/>
          <a:p>
            <a:pPr>
              <a:lnSpc>
                <a:spcPct val="130000"/>
              </a:lnSpc>
            </a:pPr>
            <a:r>
              <a:rPr lang="tr-TR" dirty="0"/>
              <a:t>İşte Fıkıh mezheplerinin değişik dönemlerinde kaleme alınan ve mezhebin klasik literatürünü teşkil eden bu hacimli ve muhtasar kitaplar böyle bir amaca hizmet etmiştir. Yine İslam toplumunda her dönemde canlı bir şekilde var olan fetva verme (</a:t>
            </a:r>
            <a:r>
              <a:rPr lang="tr-TR" dirty="0" err="1"/>
              <a:t>iftâ</a:t>
            </a:r>
            <a:r>
              <a:rPr lang="tr-TR" dirty="0"/>
              <a:t>) faaliyeti de dinî hükümlerin ve mezhep görüşlerinin âdeta günlük hayata uyarlaması </a:t>
            </a:r>
            <a:r>
              <a:rPr lang="tr-TR" dirty="0" smtClean="0"/>
              <a:t>mahiyetindedir.</a:t>
            </a:r>
            <a:endParaRPr lang="tr-TR" dirty="0" smtClean="0"/>
          </a:p>
        </p:txBody>
      </p:sp>
    </p:spTree>
    <p:extLst>
      <p:ext uri="{BB962C8B-B14F-4D97-AF65-F5344CB8AC3E}">
        <p14:creationId xmlns:p14="http://schemas.microsoft.com/office/powerpoint/2010/main" val="23834646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1315</Words>
  <Application>Microsoft Office PowerPoint</Application>
  <PresentationFormat>Geniş ekran</PresentationFormat>
  <Paragraphs>66</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Adobe Myungjo Std M</vt:lpstr>
      <vt:lpstr>Adobe Caslon Pro</vt:lpstr>
      <vt:lpstr>Arial</vt:lpstr>
      <vt:lpstr>Calibri</vt:lpstr>
      <vt:lpstr>Calibri Light</vt:lpstr>
      <vt:lpstr>Office Teması</vt:lpstr>
      <vt:lpstr> </vt:lpstr>
      <vt:lpstr>PowerPoint Sunusu</vt:lpstr>
      <vt:lpstr>Bu derste neler öğreneceğiz?</vt:lpstr>
      <vt:lpstr>İman ve İman Esasları</vt:lpstr>
      <vt:lpstr>İman ve İman Esasları</vt:lpstr>
      <vt:lpstr>İman ve İman Esasları</vt:lpstr>
      <vt:lpstr>İman ve İman Esasları</vt:lpstr>
      <vt:lpstr>İman ve İman Esasları</vt:lpstr>
      <vt:lpstr>İman ve İman Esasları</vt:lpstr>
      <vt:lpstr>İman ve İman Esasları</vt:lpstr>
      <vt:lpstr>İman ve İman Esasları</vt:lpstr>
      <vt:lpstr>İman ve İman Esasları</vt:lpstr>
      <vt:lpstr>İman ve İman Esasları</vt:lpstr>
      <vt:lpstr>İman</vt:lpstr>
      <vt:lpstr>İcmâlî ve Tafsîlî İman</vt:lpstr>
      <vt:lpstr>İcmâlî İman</vt:lpstr>
      <vt:lpstr>Tafsilî İman</vt:lpstr>
      <vt:lpstr>Tafsilî İman</vt:lpstr>
      <vt:lpstr>Taklidî ve Tahkiki İman</vt:lpstr>
      <vt:lpstr>Taklidî iman</vt:lpstr>
      <vt:lpstr>Tahkiki İman</vt:lpstr>
      <vt:lpstr>Tasdik ve İnkar Bakımından İnsanlar</vt:lpstr>
      <vt:lpstr>Tasdik ve İnkar Bakımından İnsanlar</vt:lpstr>
      <vt:lpstr>Sıra sizde…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54</cp:revision>
  <dcterms:created xsi:type="dcterms:W3CDTF">2020-11-30T19:20:16Z</dcterms:created>
  <dcterms:modified xsi:type="dcterms:W3CDTF">2020-12-13T11:14:51Z</dcterms:modified>
</cp:coreProperties>
</file>